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90" r:id="rId2"/>
    <p:sldId id="288" r:id="rId3"/>
    <p:sldId id="272" r:id="rId4"/>
    <p:sldId id="273" r:id="rId5"/>
    <p:sldId id="274" r:id="rId6"/>
    <p:sldId id="278" r:id="rId7"/>
    <p:sldId id="275" r:id="rId8"/>
    <p:sldId id="291" r:id="rId9"/>
    <p:sldId id="292" r:id="rId10"/>
    <p:sldId id="256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7" r:id="rId19"/>
    <p:sldId id="268" r:id="rId20"/>
    <p:sldId id="269" r:id="rId21"/>
    <p:sldId id="270" r:id="rId22"/>
    <p:sldId id="299" r:id="rId23"/>
    <p:sldId id="293" r:id="rId24"/>
    <p:sldId id="295" r:id="rId25"/>
    <p:sldId id="279" r:id="rId26"/>
    <p:sldId id="296" r:id="rId27"/>
    <p:sldId id="297" r:id="rId28"/>
    <p:sldId id="298" r:id="rId29"/>
    <p:sldId id="285" r:id="rId30"/>
    <p:sldId id="281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77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zeus\student_shared\Flarend\PJAS\tess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zeus\student_shared\Flarend\PJAS\tess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3835520559930043E-2"/>
          <c:y val="4.0705715357008961E-2"/>
          <c:w val="0.87839131472202336"/>
          <c:h val="0.91858856928598198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Sheet1!$D$3:$E$3</c:f>
                <c:numCache>
                  <c:formatCode>General</c:formatCode>
                  <c:ptCount val="2"/>
                  <c:pt idx="0">
                    <c:v>3.6</c:v>
                  </c:pt>
                  <c:pt idx="1">
                    <c:v>4.5999999999999996</c:v>
                  </c:pt>
                </c:numCache>
              </c:numRef>
            </c:plus>
            <c:minus>
              <c:numRef>
                <c:f>Sheet1!$D$3:$E$3</c:f>
                <c:numCache>
                  <c:formatCode>General</c:formatCode>
                  <c:ptCount val="2"/>
                  <c:pt idx="0">
                    <c:v>3.6</c:v>
                  </c:pt>
                  <c:pt idx="1">
                    <c:v>4.5999999999999996</c:v>
                  </c:pt>
                </c:numCache>
              </c:numRef>
            </c:minus>
          </c:errBars>
          <c:cat>
            <c:strRef>
              <c:f>Sheet1!$D$1:$E$1</c:f>
              <c:strCache>
                <c:ptCount val="2"/>
                <c:pt idx="0">
                  <c:v>girls</c:v>
                </c:pt>
                <c:pt idx="1">
                  <c:v>boys</c:v>
                </c:pt>
              </c:strCache>
            </c:strRef>
          </c:cat>
          <c:val>
            <c:numRef>
              <c:f>Sheet1!$D$2:$E$2</c:f>
              <c:numCache>
                <c:formatCode>General</c:formatCode>
                <c:ptCount val="2"/>
                <c:pt idx="0">
                  <c:v>3.4</c:v>
                </c:pt>
                <c:pt idx="1">
                  <c:v>5</c:v>
                </c:pt>
              </c:numCache>
            </c:numRef>
          </c:val>
        </c:ser>
        <c:axId val="51759360"/>
        <c:axId val="52445184"/>
      </c:barChart>
      <c:catAx>
        <c:axId val="51759360"/>
        <c:scaling>
          <c:orientation val="minMax"/>
        </c:scaling>
        <c:axPos val="b"/>
        <c:tickLblPos val="nextTo"/>
        <c:crossAx val="52445184"/>
        <c:crosses val="autoZero"/>
        <c:auto val="1"/>
        <c:lblAlgn val="ctr"/>
        <c:lblOffset val="100"/>
      </c:catAx>
      <c:valAx>
        <c:axId val="52445184"/>
        <c:scaling>
          <c:orientation val="minMax"/>
          <c:max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Overall</a:t>
                </a:r>
                <a:r>
                  <a:rPr lang="en-US" baseline="0"/>
                  <a:t> Data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51759360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Boys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Coke</c:v>
                </c:pt>
                <c:pt idx="1">
                  <c:v>Diet Coke</c:v>
                </c:pt>
                <c:pt idx="2">
                  <c:v>Cherry Coke</c:v>
                </c:pt>
                <c:pt idx="3">
                  <c:v>Coke Zero</c:v>
                </c:pt>
                <c:pt idx="4">
                  <c:v>Vanilla Coke</c:v>
                </c:pt>
                <c:pt idx="5">
                  <c:v>Water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</c:v>
                </c:pt>
                <c:pt idx="1">
                  <c:v>0.2</c:v>
                </c:pt>
                <c:pt idx="2">
                  <c:v>1</c:v>
                </c:pt>
                <c:pt idx="3">
                  <c:v>0.2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Girls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Coke</c:v>
                </c:pt>
                <c:pt idx="1">
                  <c:v>Diet Coke</c:v>
                </c:pt>
                <c:pt idx="2">
                  <c:v>Cherry Coke</c:v>
                </c:pt>
                <c:pt idx="3">
                  <c:v>Coke Zero</c:v>
                </c:pt>
                <c:pt idx="4">
                  <c:v>Vanilla Coke</c:v>
                </c:pt>
                <c:pt idx="5">
                  <c:v>Water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0.2</c:v>
                </c:pt>
                <c:pt idx="1">
                  <c:v>0.1</c:v>
                </c:pt>
                <c:pt idx="2">
                  <c:v>0.5</c:v>
                </c:pt>
                <c:pt idx="3">
                  <c:v>0</c:v>
                </c:pt>
                <c:pt idx="4">
                  <c:v>0.9</c:v>
                </c:pt>
                <c:pt idx="5">
                  <c:v>1</c:v>
                </c:pt>
              </c:numCache>
            </c:numRef>
          </c:val>
        </c:ser>
        <c:shape val="box"/>
        <c:axId val="62373888"/>
        <c:axId val="62477824"/>
        <c:axId val="62230976"/>
      </c:bar3DChart>
      <c:catAx>
        <c:axId val="62373888"/>
        <c:scaling>
          <c:orientation val="minMax"/>
        </c:scaling>
        <c:axPos val="b"/>
        <c:tickLblPos val="nextTo"/>
        <c:crossAx val="62477824"/>
        <c:crosses val="autoZero"/>
        <c:auto val="1"/>
        <c:lblAlgn val="ctr"/>
        <c:lblOffset val="100"/>
      </c:catAx>
      <c:valAx>
        <c:axId val="62477824"/>
        <c:scaling>
          <c:orientation val="minMax"/>
        </c:scaling>
        <c:axPos val="l"/>
        <c:majorGridlines/>
        <c:numFmt formatCode="0%" sourceLinked="1"/>
        <c:tickLblPos val="nextTo"/>
        <c:crossAx val="62373888"/>
        <c:crosses val="autoZero"/>
        <c:crossBetween val="between"/>
      </c:valAx>
      <c:serAx>
        <c:axId val="62230976"/>
        <c:scaling>
          <c:orientation val="minMax"/>
        </c:scaling>
        <c:axPos val="b"/>
        <c:tickLblPos val="nextTo"/>
        <c:crossAx val="6247782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Sheet1!$A$3:$B$3</c:f>
                <c:numCache>
                  <c:formatCode>General</c:formatCode>
                  <c:ptCount val="2"/>
                  <c:pt idx="0">
                    <c:v>2.8</c:v>
                  </c:pt>
                  <c:pt idx="1">
                    <c:v>0</c:v>
                  </c:pt>
                </c:numCache>
              </c:numRef>
            </c:plus>
            <c:minus>
              <c:numRef>
                <c:f>Sheet1!$A$3:$B$3</c:f>
                <c:numCache>
                  <c:formatCode>General</c:formatCode>
                  <c:ptCount val="2"/>
                  <c:pt idx="0">
                    <c:v>2.8</c:v>
                  </c:pt>
                  <c:pt idx="1">
                    <c:v>0</c:v>
                  </c:pt>
                </c:numCache>
              </c:numRef>
            </c:minus>
          </c:errBars>
          <c:cat>
            <c:strRef>
              <c:f>Sheet1!$A$1:$B$1</c:f>
              <c:strCache>
                <c:ptCount val="2"/>
                <c:pt idx="0">
                  <c:v>girls</c:v>
                </c:pt>
                <c:pt idx="1">
                  <c:v>boys</c:v>
                </c:pt>
              </c:strCache>
            </c:strRef>
          </c:cat>
          <c:val>
            <c:numRef>
              <c:f>Sheet1!$A$2:$B$2</c:f>
              <c:numCache>
                <c:formatCode>General</c:formatCode>
                <c:ptCount val="2"/>
                <c:pt idx="0">
                  <c:v>7</c:v>
                </c:pt>
                <c:pt idx="1">
                  <c:v>10</c:v>
                </c:pt>
              </c:numCache>
            </c:numRef>
          </c:val>
        </c:ser>
        <c:axId val="63666048"/>
        <c:axId val="63667584"/>
      </c:barChart>
      <c:catAx>
        <c:axId val="63666048"/>
        <c:scaling>
          <c:orientation val="minMax"/>
        </c:scaling>
        <c:axPos val="b"/>
        <c:tickLblPos val="nextTo"/>
        <c:crossAx val="63667584"/>
        <c:crosses val="autoZero"/>
        <c:auto val="1"/>
        <c:lblAlgn val="ctr"/>
        <c:lblOffset val="100"/>
      </c:catAx>
      <c:valAx>
        <c:axId val="63667584"/>
        <c:scaling>
          <c:orientation val="minMax"/>
          <c:max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Vanilla</a:t>
                </a:r>
                <a:r>
                  <a:rPr lang="en-US" baseline="0"/>
                  <a:t> and Cherry Data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6366604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Boys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Coke</c:v>
                </c:pt>
                <c:pt idx="1">
                  <c:v>Diet Coke</c:v>
                </c:pt>
                <c:pt idx="2">
                  <c:v>Cherry Coke</c:v>
                </c:pt>
                <c:pt idx="3">
                  <c:v>Coke Zero</c:v>
                </c:pt>
                <c:pt idx="4">
                  <c:v>Vanilla Coke</c:v>
                </c:pt>
                <c:pt idx="5">
                  <c:v>Water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</c:v>
                </c:pt>
                <c:pt idx="1">
                  <c:v>0.2</c:v>
                </c:pt>
                <c:pt idx="2">
                  <c:v>1</c:v>
                </c:pt>
                <c:pt idx="3">
                  <c:v>0.2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Girls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Coke</c:v>
                </c:pt>
                <c:pt idx="1">
                  <c:v>Diet Coke</c:v>
                </c:pt>
                <c:pt idx="2">
                  <c:v>Cherry Coke</c:v>
                </c:pt>
                <c:pt idx="3">
                  <c:v>Coke Zero</c:v>
                </c:pt>
                <c:pt idx="4">
                  <c:v>Vanilla Coke</c:v>
                </c:pt>
                <c:pt idx="5">
                  <c:v>Water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0.2</c:v>
                </c:pt>
                <c:pt idx="1">
                  <c:v>0.1</c:v>
                </c:pt>
                <c:pt idx="2">
                  <c:v>0.5</c:v>
                </c:pt>
                <c:pt idx="3">
                  <c:v>0</c:v>
                </c:pt>
                <c:pt idx="4">
                  <c:v>0.9</c:v>
                </c:pt>
                <c:pt idx="5">
                  <c:v>1</c:v>
                </c:pt>
              </c:numCache>
            </c:numRef>
          </c:val>
        </c:ser>
        <c:shape val="box"/>
        <c:axId val="65159168"/>
        <c:axId val="65161088"/>
        <c:axId val="62333824"/>
      </c:bar3DChart>
      <c:catAx>
        <c:axId val="65159168"/>
        <c:scaling>
          <c:orientation val="minMax"/>
        </c:scaling>
        <c:axPos val="b"/>
        <c:tickLblPos val="nextTo"/>
        <c:crossAx val="65161088"/>
        <c:crosses val="autoZero"/>
        <c:auto val="1"/>
        <c:lblAlgn val="ctr"/>
        <c:lblOffset val="100"/>
      </c:catAx>
      <c:valAx>
        <c:axId val="65161088"/>
        <c:scaling>
          <c:orientation val="minMax"/>
        </c:scaling>
        <c:axPos val="l"/>
        <c:majorGridlines/>
        <c:numFmt formatCode="0%" sourceLinked="1"/>
        <c:tickLblPos val="nextTo"/>
        <c:crossAx val="65159168"/>
        <c:crosses val="autoZero"/>
        <c:crossBetween val="between"/>
      </c:valAx>
      <c:serAx>
        <c:axId val="62333824"/>
        <c:scaling>
          <c:orientation val="minMax"/>
        </c:scaling>
        <c:axPos val="b"/>
        <c:tickLblPos val="nextTo"/>
        <c:crossAx val="6516108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Sheet1!$A$8:$B$8</c:f>
                <c:numCache>
                  <c:formatCode>General</c:formatCode>
                  <c:ptCount val="2"/>
                  <c:pt idx="0">
                    <c:v>1</c:v>
                  </c:pt>
                  <c:pt idx="1">
                    <c:v>0.6</c:v>
                  </c:pt>
                </c:numCache>
              </c:numRef>
            </c:plus>
            <c:minus>
              <c:numRef>
                <c:f>Sheet1!$A$8:$B$8</c:f>
                <c:numCache>
                  <c:formatCode>General</c:formatCode>
                  <c:ptCount val="2"/>
                  <c:pt idx="0">
                    <c:v>1</c:v>
                  </c:pt>
                  <c:pt idx="1">
                    <c:v>0.6</c:v>
                  </c:pt>
                </c:numCache>
              </c:numRef>
            </c:minus>
          </c:errBars>
          <c:cat>
            <c:strRef>
              <c:f>Sheet1!$A$6:$B$6</c:f>
              <c:strCache>
                <c:ptCount val="2"/>
                <c:pt idx="0">
                  <c:v>Girls</c:v>
                </c:pt>
                <c:pt idx="1">
                  <c:v>Boys</c:v>
                </c:pt>
              </c:strCache>
            </c:strRef>
          </c:cat>
          <c:val>
            <c:numRef>
              <c:f>Sheet1!$A$7:$B$7</c:f>
              <c:numCache>
                <c:formatCode>General</c:formatCode>
                <c:ptCount val="2"/>
                <c:pt idx="0">
                  <c:v>1</c:v>
                </c:pt>
                <c:pt idx="1">
                  <c:v>1.7</c:v>
                </c:pt>
              </c:numCache>
            </c:numRef>
          </c:val>
        </c:ser>
        <c:axId val="63524864"/>
        <c:axId val="63526784"/>
      </c:barChart>
      <c:catAx>
        <c:axId val="63524864"/>
        <c:scaling>
          <c:orientation val="minMax"/>
        </c:scaling>
        <c:axPos val="b"/>
        <c:tickLblPos val="nextTo"/>
        <c:crossAx val="63526784"/>
        <c:crosses val="autoZero"/>
        <c:auto val="1"/>
        <c:lblAlgn val="ctr"/>
        <c:lblOffset val="100"/>
      </c:catAx>
      <c:valAx>
        <c:axId val="63526784"/>
        <c:scaling>
          <c:orientation val="minMax"/>
        </c:scaling>
        <c:axPos val="l"/>
        <c:majorGridlines/>
        <c:numFmt formatCode="General" sourceLinked="1"/>
        <c:tickLblPos val="nextTo"/>
        <c:crossAx val="63524864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9B88C-9899-4644-80F6-02768B3E0117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E3CA2-06B9-4A2C-BE09-F98D0465D4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3CA2-06B9-4A2C-BE09-F98D0465D4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2:</a:t>
            </a:r>
            <a:r>
              <a:rPr lang="en-US" baseline="0" dirty="0" smtClean="0"/>
              <a:t> taste buds change after each drink, water brings the taste buds back to normal.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3CA2-06B9-4A2C-BE09-F98D0465D44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2:</a:t>
            </a:r>
            <a:r>
              <a:rPr lang="en-US" baseline="0" dirty="0" smtClean="0"/>
              <a:t> taste buds change after each drink, water brings the taste buds back to normal.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3CA2-06B9-4A2C-BE09-F98D0465D44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2:</a:t>
            </a:r>
            <a:r>
              <a:rPr lang="en-US" baseline="0" dirty="0" smtClean="0"/>
              <a:t> taste buds change after each drink, water brings the taste buds back to normal.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3CA2-06B9-4A2C-BE09-F98D0465D44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CD623-2099-4BD5-9262-B7D8389970AF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C2CE-7CA6-4F07-9E56-4E9A9C11CE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914400"/>
            <a:ext cx="6629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What Gender Can Tell The Difference Between Coke Products Better?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2895600"/>
            <a:ext cx="5181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Tessa Nelson</a:t>
            </a:r>
          </a:p>
          <a:p>
            <a:r>
              <a:rPr lang="en-US" sz="2800" dirty="0" smtClean="0"/>
              <a:t>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</a:t>
            </a:r>
          </a:p>
          <a:p>
            <a:r>
              <a:rPr lang="en-US" sz="2800" dirty="0" smtClean="0"/>
              <a:t>Bellwood Antis High School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Experimental Procedure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Step 1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5400" dirty="0" smtClean="0"/>
              <a:t>Fill the Dixie Cups up to 40 milliliters with the 6 different Coke products and water.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2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5400" dirty="0" smtClean="0"/>
              <a:t>Label the cups, Sample A (my control group), Sample B, and so forth.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3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Blind fold the subjects in the school’s hall.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4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They will then be told their choices.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5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5400" dirty="0" smtClean="0"/>
              <a:t>Bring the subjects in one at a time, in the pattern of Boy, Girl, Boy, Girl.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6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5400" dirty="0" smtClean="0"/>
              <a:t>Set the students in the same seat when they come in.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7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5400" dirty="0" smtClean="0"/>
              <a:t>The different samples will then be placed in front of them.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8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 fontScale="92500"/>
          </a:bodyPr>
          <a:lstStyle/>
          <a:p>
            <a:pPr algn="ctr"/>
            <a:r>
              <a:rPr lang="en-US" sz="5400" dirty="0" smtClean="0"/>
              <a:t>Have them drink the samples one at a time.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9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5400" dirty="0" smtClean="0"/>
              <a:t>After each sample, have them drink 40 milliliters of water.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228600"/>
            <a:ext cx="6629400" cy="1143000"/>
          </a:xfrm>
        </p:spPr>
        <p:txBody>
          <a:bodyPr/>
          <a:lstStyle/>
          <a:p>
            <a:pPr algn="ctr"/>
            <a:r>
              <a:rPr lang="en-US" u="sng" dirty="0" smtClean="0"/>
              <a:t>Sense of Taste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6629400" cy="617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Girls &amp; boys have same # of taste buds but girls have a higher sensitivity level</a:t>
            </a:r>
          </a:p>
          <a:p>
            <a:pPr>
              <a:buNone/>
            </a:pPr>
            <a:r>
              <a:rPr lang="en-US" sz="2800" b="1" dirty="0" smtClean="0"/>
              <a:t>Boys need an average of 10% more sourness and 20% more sweetness.</a:t>
            </a:r>
          </a:p>
          <a:p>
            <a:pPr>
              <a:buNone/>
            </a:pPr>
            <a:r>
              <a:rPr lang="en-US" sz="2800" b="1" dirty="0" smtClean="0"/>
              <a:t>The Sweetness is what I’m testing.</a:t>
            </a:r>
          </a:p>
          <a:p>
            <a:pPr>
              <a:buNone/>
            </a:pPr>
            <a:r>
              <a:rPr lang="en-US" sz="2800" b="1" dirty="0" smtClean="0"/>
              <a:t>Girls do have a better sense of taste then boys. 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10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5400" dirty="0" smtClean="0"/>
              <a:t>After each sample, record their guesses.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11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5400" dirty="0" smtClean="0"/>
              <a:t>When the subjects exit the room, monitor them to make sure they do not communicate.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Step 12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5400" dirty="0" smtClean="0"/>
              <a:t>Calculate the average percentage correct for the male and female’s answers.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2362200"/>
          <a:ext cx="7924805" cy="3355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115"/>
                <a:gridCol w="1132115"/>
                <a:gridCol w="1132115"/>
                <a:gridCol w="1132115"/>
                <a:gridCol w="1132115"/>
                <a:gridCol w="1132115"/>
                <a:gridCol w="1132115"/>
              </a:tblGrid>
              <a:tr h="110123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Diet</a:t>
                      </a:r>
                      <a:r>
                        <a:rPr lang="en-US" baseline="0" dirty="0" smtClean="0"/>
                        <a:t> Coke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Cherry Coke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Coke Zero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Vanilla</a:t>
                      </a:r>
                      <a:r>
                        <a:rPr lang="en-US" baseline="0" dirty="0" smtClean="0"/>
                        <a:t> Coke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</a:tr>
              <a:tr h="11273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Girls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2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5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9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10</a:t>
                      </a:r>
                      <a:endParaRPr lang="en-US" sz="4800" dirty="0"/>
                    </a:p>
                  </a:txBody>
                  <a:tcPr/>
                </a:tc>
              </a:tr>
              <a:tr h="11273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Boys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2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2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10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33600" y="1524000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Products</a:t>
            </a:r>
            <a:endParaRPr lang="en-US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5638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Amount Correct</a:t>
            </a:r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5791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RAW DATA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2819400"/>
          <a:ext cx="3962400" cy="3355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/>
                <a:gridCol w="1320800"/>
                <a:gridCol w="1320800"/>
              </a:tblGrid>
              <a:tr h="110123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Deviation</a:t>
                      </a:r>
                      <a:endParaRPr lang="en-US" dirty="0"/>
                    </a:p>
                  </a:txBody>
                  <a:tcPr/>
                </a:tc>
              </a:tr>
              <a:tr h="11273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Girls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3.6</a:t>
                      </a:r>
                      <a:endParaRPr lang="en-US" sz="4800" dirty="0"/>
                    </a:p>
                  </a:txBody>
                  <a:tcPr/>
                </a:tc>
              </a:tr>
              <a:tr h="11273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Boys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5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4.6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2133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Amount Correct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066800" y="0"/>
            <a:ext cx="7848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</a:t>
            </a:r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verage DATA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343400" y="1981200"/>
          <a:ext cx="4191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Here is an example of some data that was collected.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1242219" y="3147219"/>
            <a:ext cx="34290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Percentage Correct.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09600" y="914400"/>
          <a:ext cx="85344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2667000"/>
          <a:ext cx="4114800" cy="3355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</a:tblGrid>
              <a:tr h="110123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Deviation</a:t>
                      </a:r>
                      <a:endParaRPr lang="en-US" dirty="0"/>
                    </a:p>
                  </a:txBody>
                  <a:tcPr/>
                </a:tc>
              </a:tr>
              <a:tr h="11273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Girls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2.8</a:t>
                      </a:r>
                      <a:endParaRPr lang="en-US" sz="4800" dirty="0"/>
                    </a:p>
                  </a:txBody>
                  <a:tcPr/>
                </a:tc>
              </a:tr>
              <a:tr h="11273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Boys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0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2057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Amount Correct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533400" y="0"/>
            <a:ext cx="8382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verage Data for</a:t>
            </a:r>
          </a:p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Vanilla &amp; Cherry Coke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419600" y="2286000"/>
          <a:ext cx="4495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Here is an example of some data that was collected.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1242219" y="3147219"/>
            <a:ext cx="34290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Percentage Correct.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09600" y="914400"/>
          <a:ext cx="85344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2971800"/>
          <a:ext cx="3886200" cy="3203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</a:tblGrid>
              <a:tr h="1051221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Deviation</a:t>
                      </a:r>
                      <a:endParaRPr lang="en-US" dirty="0"/>
                    </a:p>
                  </a:txBody>
                  <a:tcPr/>
                </a:tc>
              </a:tr>
              <a:tr h="1076178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Girls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</a:t>
                      </a:r>
                      <a:endParaRPr lang="en-US" sz="4800" dirty="0"/>
                    </a:p>
                  </a:txBody>
                  <a:tcPr/>
                </a:tc>
              </a:tr>
              <a:tr h="1076178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Boys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1.7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0.6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" y="23622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Amount Correct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</a:t>
            </a:r>
            <a:r>
              <a:rPr lang="en-US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verage Data for</a:t>
            </a:r>
          </a:p>
          <a:p>
            <a:pPr algn="ctr"/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Coke, Diet Coke &amp; Coke Zero</a:t>
            </a:r>
            <a:endParaRPr 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191000" y="2209800"/>
          <a:ext cx="4572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My data does not support my hypothesis. Therefore I reject my hypothesis; Girls can not tell the difference between coke products better than boys.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524000"/>
          </a:xfrm>
        </p:spPr>
        <p:txBody>
          <a:bodyPr>
            <a:normAutofit/>
          </a:bodyPr>
          <a:lstStyle/>
          <a:p>
            <a:pPr algn="ctr"/>
            <a:r>
              <a:rPr lang="en-US" sz="4800" u="sng" dirty="0" smtClean="0"/>
              <a:t>Hypothesis</a:t>
            </a:r>
            <a:endParaRPr lang="en-US" sz="4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6629400" cy="502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Girls will be able to tell the difference between the variety of Coke products better.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If I were to do this again..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3200400" cy="2133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Other </a:t>
            </a:r>
          </a:p>
          <a:p>
            <a:r>
              <a:rPr lang="en-US" sz="2400" dirty="0" smtClean="0"/>
              <a:t>drinking </a:t>
            </a:r>
          </a:p>
          <a:p>
            <a:r>
              <a:rPr lang="en-US" sz="2400" dirty="0" smtClean="0"/>
              <a:t>products.</a:t>
            </a:r>
            <a:endParaRPr lang="en-US" sz="240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4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3048000" y="1143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1242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More people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381000"/>
            <a:ext cx="2057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More Brands of soda other than Coke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553200" y="4343400"/>
            <a:ext cx="259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76200" sx="101000" sy="101000" algn="ctr" rotWithShape="0">
                    <a:schemeClr val="tx1">
                      <a:lumMod val="85000"/>
                      <a:alpha val="40000"/>
                    </a:schemeClr>
                  </a:outerShdw>
                </a:effectLst>
              </a:rPr>
              <a:t>More of an age difference instead of narrowed down to teenagers.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19400" y="13716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US" sz="2400" dirty="0" smtClean="0">
                <a:effectLst>
                  <a:outerShdw blurRad="76200" sx="101000" sy="101000" algn="ctr" rotWithShape="0">
                    <a:schemeClr val="tx1">
                      <a:lumMod val="85000"/>
                      <a:alpha val="40000"/>
                    </a:schemeClr>
                  </a:outerShdw>
                </a:effectLst>
              </a:rPr>
              <a:t>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1828800"/>
            <a:ext cx="663400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accent1">
                    <a:lumMod val="75000"/>
                  </a:schemeClr>
                </a:solidFill>
                <a:effectLst/>
              </a:rPr>
              <a:t>Thanks you for your time and attention!</a:t>
            </a:r>
            <a:endParaRPr lang="en-US" sz="5400" b="1" cap="none" spc="0" dirty="0">
              <a:ln w="50800"/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Six Dixie cups, filled with 40 milliliters of the Coke products, and one with water</a:t>
            </a:r>
          </a:p>
          <a:p>
            <a:pPr>
              <a:buNone/>
            </a:pPr>
            <a:r>
              <a:rPr lang="en-US" dirty="0" smtClean="0"/>
              <a:t>The blindfolded subjects come in and drink the soda one by one, drinking the water after each. </a:t>
            </a:r>
          </a:p>
          <a:p>
            <a:pPr>
              <a:buNone/>
            </a:pPr>
            <a:r>
              <a:rPr lang="en-US" dirty="0" smtClean="0"/>
              <a:t>They were told what choices they could chose from. </a:t>
            </a:r>
          </a:p>
          <a:p>
            <a:pPr>
              <a:buNone/>
            </a:pPr>
            <a:r>
              <a:rPr lang="en-US" dirty="0" smtClean="0"/>
              <a:t>They told us their answers after each drink.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76200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Summary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Experimental Variable and Experimental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Experimental variable </a:t>
            </a:r>
          </a:p>
          <a:p>
            <a:pPr algn="ctr">
              <a:buNone/>
            </a:pPr>
            <a:r>
              <a:rPr lang="en-US" sz="2400" dirty="0" smtClean="0"/>
              <a:t>genders.</a:t>
            </a:r>
          </a:p>
          <a:p>
            <a:pPr algn="ctr">
              <a:buNone/>
            </a:pPr>
            <a:r>
              <a:rPr lang="en-US" sz="2400" dirty="0" smtClean="0"/>
              <a:t> Experimental group </a:t>
            </a:r>
          </a:p>
          <a:p>
            <a:pPr algn="ctr">
              <a:buNone/>
            </a:pPr>
            <a:r>
              <a:rPr lang="en-US" sz="2400" dirty="0" smtClean="0"/>
              <a:t> Boys and Girls.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Control Group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water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Control Variables</a:t>
            </a:r>
            <a:br>
              <a:rPr lang="en-US" dirty="0" smtClean="0"/>
            </a:br>
            <a:r>
              <a:rPr lang="en-US" dirty="0" smtClean="0"/>
              <a:t>Coke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To prevent certain factors from interfering with my experiment I controlled the following variables.</a:t>
            </a:r>
          </a:p>
          <a:p>
            <a:pPr marL="342900" indent="-342900">
              <a:buAutoNum type="arabicPeriod"/>
            </a:pPr>
            <a:r>
              <a:rPr lang="en-US" dirty="0" smtClean="0"/>
              <a:t>Quantity of Coke in the Dixie cups.</a:t>
            </a:r>
          </a:p>
          <a:p>
            <a:pPr marL="342900" indent="-342900">
              <a:buAutoNum type="arabicPeriod"/>
            </a:pPr>
            <a:r>
              <a:rPr lang="en-US" dirty="0" smtClean="0"/>
              <a:t>Expiration Date on Coke Bottle.</a:t>
            </a:r>
          </a:p>
          <a:p>
            <a:pPr marL="342900" indent="-342900">
              <a:buAutoNum type="arabicPeriod"/>
            </a:pPr>
            <a:r>
              <a:rPr lang="en-US" dirty="0" smtClean="0"/>
              <a:t>Same Temperature</a:t>
            </a:r>
          </a:p>
          <a:p>
            <a:pPr marL="342900" indent="-342900">
              <a:buAutoNum type="arabicPeriod"/>
            </a:pPr>
            <a:r>
              <a:rPr lang="en-US" dirty="0" smtClean="0"/>
              <a:t>Same Volume</a:t>
            </a:r>
          </a:p>
          <a:p>
            <a:pPr marL="342900" indent="-342900">
              <a:buAutoNum type="arabicPeriod"/>
            </a:pPr>
            <a:r>
              <a:rPr lang="en-US" dirty="0" smtClean="0"/>
              <a:t>Purchased on same day</a:t>
            </a:r>
          </a:p>
          <a:p>
            <a:pPr marL="342900" indent="-34290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Control Variables</a:t>
            </a:r>
            <a:br>
              <a:rPr lang="en-US" dirty="0" smtClean="0"/>
            </a:br>
            <a:r>
              <a:rPr lang="en-US" dirty="0" smtClean="0"/>
              <a:t>Testing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To prevent certain factors from interfering with my experiment I controlled the following variables.</a:t>
            </a:r>
          </a:p>
          <a:p>
            <a:pPr marL="342900" indent="-342900">
              <a:buAutoNum type="arabicPeriod"/>
            </a:pPr>
            <a:r>
              <a:rPr lang="en-US" dirty="0" smtClean="0"/>
              <a:t>Consistent room temperature. (22˚C)</a:t>
            </a:r>
          </a:p>
          <a:p>
            <a:pPr marL="342900" indent="-342900">
              <a:buAutoNum type="arabicPeriod"/>
            </a:pPr>
            <a:r>
              <a:rPr lang="en-US" dirty="0" smtClean="0"/>
              <a:t>Time of day.</a:t>
            </a:r>
          </a:p>
          <a:p>
            <a:pPr marL="342900" indent="-342900">
              <a:buAutoNum type="arabicPeriod"/>
            </a:pPr>
            <a:r>
              <a:rPr lang="en-US" dirty="0" smtClean="0"/>
              <a:t>Time of year.</a:t>
            </a:r>
          </a:p>
          <a:p>
            <a:pPr marL="342900" indent="-34290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Control Variables</a:t>
            </a:r>
            <a:br>
              <a:rPr lang="en-US" dirty="0" smtClean="0"/>
            </a:br>
            <a:r>
              <a:rPr lang="en-US" dirty="0" smtClean="0"/>
              <a:t>Testing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To prevent certain factors from interfering with my experiment I controlled the following variables.</a:t>
            </a:r>
          </a:p>
          <a:p>
            <a:pPr marL="342900" indent="-342900">
              <a:buAutoNum type="arabicPeriod"/>
            </a:pPr>
            <a:r>
              <a:rPr lang="en-US" dirty="0" smtClean="0"/>
              <a:t>Ages 15-17</a:t>
            </a:r>
          </a:p>
          <a:p>
            <a:pPr marL="342900" indent="-342900">
              <a:buAutoNum type="arabicPeriod"/>
            </a:pPr>
            <a:r>
              <a:rPr lang="en-US" dirty="0" smtClean="0"/>
              <a:t>None had eaten lunch yet</a:t>
            </a:r>
          </a:p>
          <a:p>
            <a:pPr marL="342900" indent="-34290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Custom 2">
      <a:dk1>
        <a:srgbClr val="0192CD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664</TotalTime>
  <Words>693</Words>
  <Application>Microsoft Office PowerPoint</Application>
  <PresentationFormat>On-screen Show (4:3)</PresentationFormat>
  <Paragraphs>147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Bubbles</vt:lpstr>
      <vt:lpstr>What Gender Can Tell The Difference Between Coke Products Better? </vt:lpstr>
      <vt:lpstr>Sense of Taste</vt:lpstr>
      <vt:lpstr>Hypothesis</vt:lpstr>
      <vt:lpstr>Slide 4</vt:lpstr>
      <vt:lpstr>Experimental Variable and Experimental Group</vt:lpstr>
      <vt:lpstr>Control Group</vt:lpstr>
      <vt:lpstr>Control Variables Coke Products</vt:lpstr>
      <vt:lpstr>Control Variables Testing Environment</vt:lpstr>
      <vt:lpstr>Control Variables Testing Subjects</vt:lpstr>
      <vt:lpstr>Experimental Procedure</vt:lpstr>
      <vt:lpstr>Step 1</vt:lpstr>
      <vt:lpstr>Step 2</vt:lpstr>
      <vt:lpstr>Step 3</vt:lpstr>
      <vt:lpstr>Step 4</vt:lpstr>
      <vt:lpstr>Step 5</vt:lpstr>
      <vt:lpstr>Step 6</vt:lpstr>
      <vt:lpstr>Step 7</vt:lpstr>
      <vt:lpstr>Step 8</vt:lpstr>
      <vt:lpstr>Step 9</vt:lpstr>
      <vt:lpstr>Step 10</vt:lpstr>
      <vt:lpstr>Step 11</vt:lpstr>
      <vt:lpstr>Step 12</vt:lpstr>
      <vt:lpstr>Slide 23</vt:lpstr>
      <vt:lpstr>Slide 24</vt:lpstr>
      <vt:lpstr>Here is an example of some data that was collected.</vt:lpstr>
      <vt:lpstr>Slide 26</vt:lpstr>
      <vt:lpstr>Here is an example of some data that was collected.</vt:lpstr>
      <vt:lpstr>Slide 28</vt:lpstr>
      <vt:lpstr>Conclusion</vt:lpstr>
      <vt:lpstr>If I were to do this again..</vt:lpstr>
      <vt:lpstr>Slide 31</vt:lpstr>
    </vt:vector>
  </TitlesOfParts>
  <Company>Bellwood-Antis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Procedure</dc:title>
  <dc:creator>student1451</dc:creator>
  <cp:lastModifiedBy>student1451</cp:lastModifiedBy>
  <cp:revision>72</cp:revision>
  <dcterms:created xsi:type="dcterms:W3CDTF">2009-12-22T19:32:27Z</dcterms:created>
  <dcterms:modified xsi:type="dcterms:W3CDTF">2010-03-05T22:52:42Z</dcterms:modified>
</cp:coreProperties>
</file>